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83" r:id="rId3"/>
    <p:sldId id="284" r:id="rId4"/>
    <p:sldId id="294" r:id="rId5"/>
    <p:sldId id="285" r:id="rId6"/>
    <p:sldId id="286" r:id="rId7"/>
    <p:sldId id="288" r:id="rId8"/>
    <p:sldId id="287" r:id="rId9"/>
    <p:sldId id="289" r:id="rId10"/>
    <p:sldId id="295" r:id="rId11"/>
    <p:sldId id="296" r:id="rId12"/>
    <p:sldId id="297" r:id="rId13"/>
    <p:sldId id="298" r:id="rId14"/>
    <p:sldId id="299" r:id="rId15"/>
    <p:sldId id="290" r:id="rId16"/>
    <p:sldId id="292" r:id="rId17"/>
    <p:sldId id="300" r:id="rId18"/>
    <p:sldId id="301" r:id="rId19"/>
    <p:sldId id="302" r:id="rId20"/>
    <p:sldId id="293" r:id="rId21"/>
    <p:sldId id="303" r:id="rId22"/>
    <p:sldId id="291" r:id="rId23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8" y="-324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10.09.2018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oo.gl/tMHMU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m4HX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5" Type="http://schemas.openxmlformats.org/officeDocument/2006/relationships/hyperlink" Target="https://goo.gl/SW8mZR" TargetMode="External"/><Relationship Id="rId4" Type="http://schemas.openxmlformats.org/officeDocument/2006/relationships/hyperlink" Target="https://www.ffmpeg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13" name="Titel 7"/>
          <p:cNvSpPr>
            <a:spLocks noGrp="1"/>
          </p:cNvSpPr>
          <p:nvPr>
            <p:ph type="ctrTitle"/>
          </p:nvPr>
        </p:nvSpPr>
        <p:spPr>
          <a:xfrm>
            <a:off x="878399" y="2616186"/>
            <a:ext cx="10864800" cy="741600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err="1" smtClean="0"/>
              <a:t>TiGL</a:t>
            </a:r>
            <a:r>
              <a:rPr lang="en-GB" dirty="0" smtClean="0"/>
              <a:t> Workshop </a:t>
            </a:r>
            <a:r>
              <a:rPr lang="en-GB" dirty="0" smtClean="0"/>
              <a:t>– </a:t>
            </a:r>
            <a:r>
              <a:rPr lang="en-GB" dirty="0" err="1" smtClean="0"/>
              <a:t>TiGL</a:t>
            </a:r>
            <a:r>
              <a:rPr lang="en-GB" dirty="0" smtClean="0"/>
              <a:t> Viewer Scripting API + </a:t>
            </a:r>
            <a:r>
              <a:rPr lang="en-GB" dirty="0"/>
              <a:t>Hands On</a:t>
            </a:r>
            <a:br>
              <a:rPr lang="en-GB" dirty="0"/>
            </a:br>
            <a:endParaRPr lang="en-GB" dirty="0"/>
          </a:p>
        </p:txBody>
      </p:sp>
      <p:sp>
        <p:nvSpPr>
          <p:cNvPr id="14" name="Untertitel 8"/>
          <p:cNvSpPr>
            <a:spLocks noGrp="1"/>
          </p:cNvSpPr>
          <p:nvPr>
            <p:ph type="subTitle" idx="1"/>
          </p:nvPr>
        </p:nvSpPr>
        <p:spPr>
          <a:xfrm>
            <a:off x="878399" y="3285906"/>
            <a:ext cx="10864800" cy="1152000"/>
          </a:xfrm>
        </p:spPr>
        <p:txBody>
          <a:bodyPr/>
          <a:lstStyle/>
          <a:p>
            <a:r>
              <a:rPr lang="en-GB" sz="1800" dirty="0" smtClean="0"/>
              <a:t>Jan Kleinert, Martin Siggel</a:t>
            </a:r>
            <a:endParaRPr lang="en-GB" sz="1800" dirty="0"/>
          </a:p>
          <a:p>
            <a:r>
              <a:rPr lang="en-GB" sz="1800" dirty="0" smtClean="0"/>
              <a:t>September 11./12. 2018, Cologne</a:t>
            </a:r>
            <a:endParaRPr lang="en-GB" sz="18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1" y="1557586"/>
            <a:ext cx="2179332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app.viewer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initialized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selectionChanged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mouseMoved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pointClicked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sendStatus</a:t>
            </a:r>
            <a:r>
              <a:rPr lang="de-DE" sz="1200" dirty="0"/>
              <a:t>(</a:t>
            </a:r>
            <a:r>
              <a:rPr lang="de-DE" sz="1200" dirty="0" err="1"/>
              <a:t>aMessage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error</a:t>
            </a:r>
            <a:r>
              <a:rPr lang="de-DE" sz="1200" dirty="0"/>
              <a:t>(</a:t>
            </a:r>
            <a:r>
              <a:rPr lang="de-DE" sz="1200" dirty="0" err="1"/>
              <a:t>errorCode</a:t>
            </a:r>
            <a:r>
              <a:rPr lang="de-DE" sz="1200" dirty="0"/>
              <a:t>, </a:t>
            </a:r>
            <a:r>
              <a:rPr lang="de-DE" sz="1200" dirty="0" err="1"/>
              <a:t>errorDescription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idle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fitExtents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fitAll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fitArea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zoom()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zoomIn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zoomOut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zoom(</a:t>
            </a:r>
            <a:r>
              <a:rPr lang="de-DE" sz="1200" dirty="0" err="1"/>
              <a:t>scale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pan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globalPan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rotation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selecting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hiddenLineOn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hiddenLineOff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3240360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</a:t>
            </a:r>
            <a:r>
              <a:rPr lang="de-DE" sz="2000" dirty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313611" y="4005858"/>
            <a:ext cx="54181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+ some additional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Qt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related functions and properties</a:t>
            </a:r>
            <a:endParaRPr lang="de-DE" i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 bwMode="auto">
          <a:xfrm>
            <a:off x="3085299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setBackgroundGradient</a:t>
            </a:r>
            <a:r>
              <a:rPr lang="de-DE" sz="1200" dirty="0" smtClean="0"/>
              <a:t>(r, g, b)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setBackgroundColor</a:t>
            </a:r>
            <a:r>
              <a:rPr lang="de-DE" sz="1200" dirty="0" smtClean="0"/>
              <a:t>(r, g, b)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setBGImage</a:t>
            </a:r>
            <a:r>
              <a:rPr lang="de-DE" sz="1200" dirty="0" smtClean="0"/>
              <a:t>(</a:t>
            </a:r>
            <a:r>
              <a:rPr lang="de-DE" sz="1200" dirty="0" err="1" smtClean="0"/>
              <a:t>QString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viewFront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viewBack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viewTop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viewBottom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viewLeft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viewRight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viewAxo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viewTopFront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viewGrid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viewReset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setLookAtPosition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setCameraPosition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setCameraPosition</a:t>
            </a:r>
            <a:r>
              <a:rPr lang="de-DE" sz="1200" dirty="0" smtClean="0"/>
              <a:t>(</a:t>
            </a:r>
            <a:r>
              <a:rPr lang="de-DE" sz="1200" dirty="0" err="1" smtClean="0"/>
              <a:t>elevationAngleDegree</a:t>
            </a:r>
            <a:r>
              <a:rPr lang="de-DE" sz="1200" dirty="0" smtClean="0"/>
              <a:t>, </a:t>
            </a:r>
            <a:r>
              <a:rPr lang="de-DE" sz="1200" dirty="0" err="1" smtClean="0"/>
              <a:t>azimuthAngleDegree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setCameraUpVector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setReset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</a:t>
            </a:r>
            <a:r>
              <a:rPr lang="de-DE" sz="1200" dirty="0" err="1" smtClean="0"/>
              <a:t>int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de-DE" sz="1200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6791905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setObjectsColor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setObjectsMaterial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setObjectsTexture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, </a:t>
            </a:r>
            <a:r>
              <a:rPr lang="de-DE" sz="1200" dirty="0" err="1" smtClean="0"/>
              <a:t>height</a:t>
            </a:r>
            <a:r>
              <a:rPr lang="de-DE" sz="1200" dirty="0" smtClean="0"/>
              <a:t>, </a:t>
            </a:r>
            <a:r>
              <a:rPr lang="de-DE" sz="1200" dirty="0" err="1" smtClean="0"/>
              <a:t>quality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, </a:t>
            </a:r>
            <a:r>
              <a:rPr lang="de-DE" sz="1200" dirty="0" err="1" smtClean="0"/>
              <a:t>height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)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350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app.scene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 </a:t>
            </a:r>
            <a:r>
              <a:rPr lang="de-DE" sz="1200" dirty="0" smtClean="0"/>
              <a:t>   </a:t>
            </a:r>
            <a:r>
              <a:rPr lang="de-DE" sz="1200" dirty="0" err="1" smtClean="0"/>
              <a:t>error</a:t>
            </a:r>
            <a:r>
              <a:rPr lang="de-DE" sz="1200" dirty="0" smtClean="0"/>
              <a:t>(</a:t>
            </a:r>
            <a:r>
              <a:rPr lang="de-DE" sz="1200" dirty="0" err="1" smtClean="0"/>
              <a:t>errorCode</a:t>
            </a:r>
            <a:r>
              <a:rPr lang="de-DE" sz="1200" dirty="0"/>
              <a:t>, </a:t>
            </a:r>
            <a:r>
              <a:rPr lang="de-DE" sz="1200" dirty="0" err="1"/>
              <a:t>errorDescription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, </a:t>
            </a:r>
            <a:r>
              <a:rPr lang="de-DE" sz="1200" dirty="0" err="1"/>
              <a:t>transparency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, </a:t>
            </a:r>
            <a:r>
              <a:rPr lang="de-DE" sz="1200" dirty="0" err="1"/>
              <a:t>transparency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drawPoint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drawVector</a:t>
            </a:r>
            <a:r>
              <a:rPr lang="de-DE" sz="1200" dirty="0"/>
              <a:t>(x, y, z, </a:t>
            </a:r>
            <a:r>
              <a:rPr lang="de-DE" sz="1200" dirty="0" err="1"/>
              <a:t>dirx</a:t>
            </a:r>
            <a:r>
              <a:rPr lang="de-DE" sz="1200" dirty="0"/>
              <a:t>, </a:t>
            </a:r>
            <a:r>
              <a:rPr lang="de-DE" sz="1200" dirty="0" err="1"/>
              <a:t>diry</a:t>
            </a:r>
            <a:r>
              <a:rPr lang="de-DE" sz="1200" dirty="0"/>
              <a:t>, </a:t>
            </a:r>
            <a:r>
              <a:rPr lang="de-DE" sz="1200" dirty="0" err="1"/>
              <a:t>dirz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deleteAllObjects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gridXY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gridXZ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gridYZ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toggleGrid</a:t>
            </a:r>
            <a:r>
              <a:rPr lang="de-DE" sz="1200" dirty="0"/>
              <a:t>(</a:t>
            </a:r>
            <a:r>
              <a:rPr lang="de-DE" sz="1200" dirty="0" err="1"/>
              <a:t>bool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gridOff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gridRect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gridCirc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 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3240360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app.scene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5965619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/>
              <a:t>    </a:t>
            </a:r>
            <a:r>
              <a:rPr lang="de-DE" sz="1200" dirty="0" err="1" smtClean="0"/>
              <a:t>wireFrame</a:t>
            </a:r>
            <a:r>
              <a:rPr lang="de-DE" sz="1200" dirty="0" smtClean="0"/>
              <a:t>(</a:t>
            </a:r>
            <a:r>
              <a:rPr lang="de-DE" sz="1200" dirty="0" err="1" smtClean="0"/>
              <a:t>bool</a:t>
            </a:r>
            <a:r>
              <a:rPr lang="de-DE" sz="1200" dirty="0"/>
              <a:t>)</a:t>
            </a:r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selectAll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    </a:t>
            </a:r>
            <a:r>
              <a:rPr lang="de-DE" sz="1200" dirty="0" err="1" smtClean="0"/>
              <a:t>eraseSelected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</a:t>
            </a:r>
            <a:r>
              <a:rPr lang="de-DE" sz="1200" dirty="0" err="1" smtClean="0"/>
              <a:t>tr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setObjectsWireframe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setObjectsShading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setObjectsMaterial</a:t>
            </a:r>
            <a:r>
              <a:rPr lang="de-DE" sz="1200" dirty="0" smtClean="0"/>
              <a:t>(material)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setObjectsTexture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setReflectionlinesEnabled</a:t>
            </a:r>
            <a:r>
              <a:rPr lang="de-DE" sz="1200" dirty="0" smtClean="0"/>
              <a:t>(</a:t>
            </a:r>
            <a:r>
              <a:rPr lang="de-DE" sz="1200" dirty="0" err="1" smtClean="0"/>
              <a:t>bool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setObjectsColor</a:t>
            </a:r>
            <a:r>
              <a:rPr lang="de-DE" sz="1200" dirty="0" smtClean="0"/>
              <a:t>(</a:t>
            </a:r>
            <a:r>
              <a:rPr lang="de-DE" sz="1200" dirty="0" err="1" smtClean="0"/>
              <a:t>color</a:t>
            </a:r>
            <a:r>
              <a:rPr lang="de-DE" sz="1200" dirty="0" smtClean="0"/>
              <a:t>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1812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Exports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standard </a:t>
            </a:r>
            <a:r>
              <a:rPr lang="en-US" dirty="0" err="1" smtClean="0"/>
              <a:t>TiGL</a:t>
            </a:r>
            <a:r>
              <a:rPr lang="en-US" dirty="0" smtClean="0"/>
              <a:t> API functions can be used for CAD exports</a:t>
            </a:r>
          </a:p>
          <a:p>
            <a:r>
              <a:rPr lang="en-US" b="1" dirty="0" smtClean="0"/>
              <a:t>New in </a:t>
            </a:r>
            <a:r>
              <a:rPr lang="en-US" b="1" dirty="0" err="1" smtClean="0"/>
              <a:t>TiGL</a:t>
            </a:r>
            <a:r>
              <a:rPr lang="en-US" b="1" dirty="0" smtClean="0"/>
              <a:t> 3: </a:t>
            </a:r>
            <a:r>
              <a:rPr lang="en-US" dirty="0" smtClean="0"/>
              <a:t>You can set options for the exporter using</a:t>
            </a:r>
          </a:p>
          <a:p>
            <a:endParaRPr lang="en-US" dirty="0" smtClean="0"/>
          </a:p>
          <a:p>
            <a:pPr marL="446400" lvl="1" indent="0">
              <a:buNone/>
            </a:pP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setExportOptions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exporter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optionName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optionValue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  <a:p>
            <a:pPr marL="446400" lvl="1" indent="0">
              <a:buNone/>
            </a:pPr>
            <a:endParaRPr lang="en-US" b="1" dirty="0">
              <a:solidFill>
                <a:srgbClr val="686868"/>
              </a:solidFill>
              <a:latin typeface="Lucida Console"/>
              <a:ea typeface="+mj-ea"/>
            </a:endParaRPr>
          </a:p>
          <a:p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exporter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brep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collada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dirty="0"/>
              <a:t>, </a:t>
            </a:r>
            <a:r>
              <a:rPr lang="de-DE" b="1" dirty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>
                <a:solidFill>
                  <a:srgbClr val="686868"/>
                </a:solidFill>
                <a:latin typeface="Lucida Console"/>
              </a:rPr>
              <a:t>iges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step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stl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vtk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</a:p>
          <a:p>
            <a:endParaRPr lang="de-DE" b="1" dirty="0" smtClean="0">
              <a:solidFill>
                <a:srgbClr val="686868"/>
              </a:solidFill>
              <a:latin typeface="Lucida Console"/>
            </a:endParaRPr>
          </a:p>
          <a:p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optionName</a:t>
            </a:r>
            <a:r>
              <a:rPr lang="en-US" dirty="0"/>
              <a:t> is one of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IsDefault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</a:t>
            </a:r>
            <a:r>
              <a:rPr lang="en-US" dirty="0"/>
              <a:t>,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ApplySymmetries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</a:t>
            </a:r>
            <a:r>
              <a:rPr lang="en-US" dirty="0"/>
              <a:t>,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IncludeFarfield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”, …</a:t>
            </a:r>
          </a:p>
          <a:p>
            <a:endParaRPr lang="en-US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optionValue</a:t>
            </a:r>
            <a:r>
              <a:rPr lang="en-US" dirty="0" smtClean="0"/>
              <a:t> </a:t>
            </a:r>
            <a:r>
              <a:rPr lang="en-US" dirty="0"/>
              <a:t>depends on the </a:t>
            </a:r>
            <a:r>
              <a:rPr lang="en-US" dirty="0" err="1"/>
              <a:t>optionName</a:t>
            </a:r>
            <a:r>
              <a:rPr lang="en-US" dirty="0"/>
              <a:t> </a:t>
            </a:r>
            <a:r>
              <a:rPr lang="en-US" dirty="0" smtClean="0"/>
              <a:t>(can be bool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different exporters have different additional options and different default values.</a:t>
            </a:r>
            <a:endParaRPr lang="de-DE" dirty="0"/>
          </a:p>
          <a:p>
            <a:pPr lvl="1"/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563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values for the CAD export options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00607"/>
              </p:ext>
            </p:extLst>
          </p:nvPr>
        </p:nvGraphicFramePr>
        <p:xfrm>
          <a:off x="624979" y="1557586"/>
          <a:ext cx="10856660" cy="368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54"/>
                <a:gridCol w="1335405"/>
                <a:gridCol w="1335405"/>
                <a:gridCol w="1870393"/>
                <a:gridCol w="1870393"/>
                <a:gridCol w="1335405"/>
                <a:gridCol w="1335405"/>
              </a:tblGrid>
              <a:tr h="426940"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BREP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Collada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IGES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STEP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STL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VTK</a:t>
                      </a:r>
                      <a:endParaRPr lang="de-DE" sz="1400" dirty="0"/>
                    </a:p>
                  </a:txBody>
                  <a:tcPr/>
                </a:tc>
              </a:tr>
              <a:tr h="437154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ApplySymmetries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IncludeFarfield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</a:tr>
              <a:tr h="38480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ShapeGroupMode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NAMED_COMPOUNDS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NAMED_COMPOUNDS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IGES5.3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WriteNormals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MultiplePieces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</a:tr>
              <a:tr h="73691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WriteMetaData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4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63" y="1269554"/>
            <a:ext cx="4330572" cy="39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Positioning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41562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Positioning can be manipulated via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app.viewer.setLookAtPosition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x,y,z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app.viewer.setCameraUpVector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x,y,z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  <a:endParaRPr lang="de-DE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pPr marL="0" indent="0">
              <a:buNone/>
            </a:pPr>
            <a:r>
              <a:rPr lang="en-US" dirty="0"/>
              <a:t>and either</a:t>
            </a:r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app.viewer.setCameraPosition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(x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y, z)</a:t>
            </a:r>
          </a:p>
          <a:p>
            <a:pPr marL="0" indent="0">
              <a:buNone/>
            </a:pP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    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app.viewer.setCameraPosition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elevationAngleDegree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endParaRPr lang="de-DE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                                   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azimuthAngleDegree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sp>
        <p:nvSpPr>
          <p:cNvPr id="26" name="Textfeld 25"/>
          <p:cNvSpPr txBox="1"/>
          <p:nvPr/>
        </p:nvSpPr>
        <p:spPr>
          <a:xfrm>
            <a:off x="480963" y="3955916"/>
            <a:ext cx="68407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Setting Camera Position using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spherical coordinates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keeps the distance to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LookAtPosition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Create animations using a for-loop: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platzhalter 5"/>
          <p:cNvSpPr txBox="1">
            <a:spLocks/>
          </p:cNvSpPr>
          <p:nvPr/>
        </p:nvSpPr>
        <p:spPr bwMode="auto">
          <a:xfrm>
            <a:off x="1057027" y="4869954"/>
            <a:ext cx="6192688" cy="12311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Lucida Console"/>
                <a:cs typeface="+mn-cs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(i 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= 0;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i &lt; </a:t>
            </a:r>
            <a:r>
              <a:rPr lang="de-DE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numFrames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; i 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+=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1)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  </a:t>
            </a:r>
            <a:r>
              <a:rPr lang="en-US" sz="1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Lucida Console"/>
                <a:cs typeface="+mn-cs"/>
              </a:rPr>
              <a:t>// reset theta and phi here</a:t>
            </a:r>
            <a:endParaRPr lang="de-DE" sz="1400" dirty="0" smtClean="0">
              <a:solidFill>
                <a:schemeClr val="accent3">
                  <a:lumMod val="60000"/>
                  <a:lumOff val="40000"/>
                </a:schemeClr>
              </a:solidFill>
              <a:latin typeface="Lucida Console"/>
              <a:cs typeface="+mn-cs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app.viewer.setCameraPosition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(theta, phi)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Lucida Console"/>
                <a:cs typeface="+mn-cs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(“frame_” +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i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+ “.jpg");</a:t>
            </a:r>
            <a:endParaRPr lang="en-US" sz="1400" dirty="0">
              <a:solidFill>
                <a:schemeClr val="bg1"/>
              </a:solidFill>
              <a:latin typeface="Lucida Console"/>
              <a:cs typeface="+mn-cs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}</a:t>
            </a:r>
            <a:endParaRPr lang="en-US" sz="14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9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 On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Customized VTK export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828098"/>
            <a:ext cx="6403675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a script that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Opens the file “D150_farField.xml”,</a:t>
            </a:r>
            <a:r>
              <a:rPr lang="en-US" i="1" dirty="0" smtClean="0">
                <a:solidFill>
                  <a:srgbClr val="FFC000"/>
                </a:solidFill>
              </a:rPr>
              <a:t>	</a:t>
            </a:r>
          </a:p>
          <a:p>
            <a:pPr marL="446400" lvl="1" indent="0" algn="r">
              <a:buNone/>
            </a:pPr>
            <a:r>
              <a:rPr lang="en-US" i="1" dirty="0">
                <a:solidFill>
                  <a:srgbClr val="FFC000"/>
                </a:solidFill>
              </a:rPr>
              <a:t>	</a:t>
            </a:r>
            <a:r>
              <a:rPr lang="en-US" i="1" dirty="0" smtClean="0">
                <a:solidFill>
                  <a:srgbClr val="FFC000"/>
                </a:solidFill>
              </a:rPr>
              <a:t>      (get the file from here: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goo.gl/tMHMU3</a:t>
            </a:r>
            <a:r>
              <a:rPr lang="de-DE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)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Sets the options for the VTK-export, so that the far field is included and symmetries are not applied,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Exports the configuration to a </a:t>
            </a:r>
            <a:r>
              <a:rPr lang="en-US" dirty="0" err="1" smtClean="0"/>
              <a:t>vtk</a:t>
            </a:r>
            <a:r>
              <a:rPr lang="en-US" dirty="0" smtClean="0"/>
              <a:t> file using a maximum deflection of 0.1 for the triangulation,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Closes </a:t>
            </a:r>
            <a:r>
              <a:rPr lang="en-US" dirty="0" err="1" smtClean="0"/>
              <a:t>TiGLViewer</a:t>
            </a:r>
            <a:r>
              <a:rPr lang="en-US" dirty="0" smtClean="0"/>
              <a:t>.</a:t>
            </a:r>
          </a:p>
          <a:p>
            <a:pPr marL="4464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Hint: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TiGlViewer</a:t>
            </a:r>
            <a:r>
              <a:rPr lang="en-US" dirty="0" smtClean="0"/>
              <a:t> from the console in the directory of the input file using the “--script” option.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r="33050"/>
          <a:stretch/>
        </p:blipFill>
        <p:spPr>
          <a:xfrm>
            <a:off x="6916291" y="20660"/>
            <a:ext cx="4437880" cy="65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25" y="-98598"/>
            <a:ext cx="5149122" cy="38618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2: Display </a:t>
            </a:r>
            <a:r>
              <a:rPr lang="en-US" dirty="0" err="1"/>
              <a:t>s</a:t>
            </a:r>
            <a:r>
              <a:rPr lang="en-US" dirty="0" err="1" smtClean="0"/>
              <a:t>ubshapes</a:t>
            </a:r>
            <a:r>
              <a:rPr lang="en-US" dirty="0" smtClean="0"/>
              <a:t> and make a screenshot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612074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Write a script that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Opens the CPACS file “fuselage_structure-v3.xml”,</a:t>
            </a:r>
          </a:p>
          <a:p>
            <a:pPr marL="446400" lvl="1" indent="0">
              <a:buNone/>
            </a:pPr>
            <a:r>
              <a:rPr lang="en-US" i="1" dirty="0">
                <a:solidFill>
                  <a:srgbClr val="FFC000"/>
                </a:solidFill>
              </a:rPr>
              <a:t>	      (get the file from here: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goo.gl/vm4HXp</a:t>
            </a:r>
            <a:r>
              <a:rPr lang="de-DE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)</a:t>
            </a:r>
            <a:endParaRPr lang="en-US" dirty="0" smtClean="0"/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Sets the transparency of all objects to 90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Displays the shapes with the following </a:t>
            </a:r>
            <a:r>
              <a:rPr lang="en-US" dirty="0" err="1" smtClean="0"/>
              <a:t>uids</a:t>
            </a:r>
            <a:endParaRPr lang="en-US" dirty="0" smtClean="0"/>
          </a:p>
          <a:p>
            <a:pPr marL="446400" lvl="1" indent="0">
              <a:buNone/>
            </a:pPr>
            <a:r>
              <a:rPr lang="de-DE" dirty="0"/>
              <a:t>			</a:t>
            </a:r>
            <a:endParaRPr lang="de-DE" dirty="0" smtClean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4"/>
            </a:pPr>
            <a:r>
              <a:rPr lang="en-US" dirty="0" smtClean="0"/>
              <a:t>Makes a screenshot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32388"/>
              </p:ext>
            </p:extLst>
          </p:nvPr>
        </p:nvGraphicFramePr>
        <p:xfrm>
          <a:off x="665595" y="3461762"/>
          <a:ext cx="10832592" cy="25603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568448"/>
                <a:gridCol w="3470518"/>
                <a:gridCol w="2453323"/>
                <a:gridCol w="2340303"/>
              </a:tblGrid>
              <a:tr h="370840">
                <a:tc>
                  <a:txBody>
                    <a:bodyPr/>
                    <a:lstStyle/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"cargoCrossBeam1" </a:t>
                      </a:r>
                    </a:p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"cargoCrossBeam2"</a:t>
                      </a:r>
                    </a:p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"cargoCrossBeam3"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"cargoCrossBeamStrut1"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"cargoCrossBeamStrut2"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"cargoCrossBeamStrut3"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"cargoCrossBeamStrut4"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"cargoCrossBeamStrut5"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"cargoCrossBeamStrut6"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"cargoCrossBeamStrut7"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"cargoCrossBeamStrut8"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half_bulkhead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holed_bulkhead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„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simple_bulkhead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"longFloorBeam1"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"longFloorBeam2"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3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3: Make an animated video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591200"/>
            <a:ext cx="537141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smtClean="0"/>
              <a:t>Replicate the  Ariane-5 video from this slide. To do so,</a:t>
            </a:r>
          </a:p>
          <a:p>
            <a:pPr marL="0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Unzip the file ariane.zip from the exercise directory.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Fill in the missing code in the ariane-movie.js script </a:t>
            </a:r>
            <a:r>
              <a:rPr lang="en-US" i="1" dirty="0" smtClean="0"/>
              <a:t>(search for “EXERCISE” in the comments)</a:t>
            </a:r>
          </a:p>
          <a:p>
            <a:pPr marL="446400" lvl="1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3"/>
            </a:pPr>
            <a:r>
              <a:rPr lang="en-US" b="1" i="1" dirty="0"/>
              <a:t>(</a:t>
            </a:r>
            <a:r>
              <a:rPr lang="en-US" b="1" i="1" dirty="0" smtClean="0"/>
              <a:t>OPTIONAL)</a:t>
            </a:r>
            <a:r>
              <a:rPr lang="en-US" dirty="0" smtClean="0"/>
              <a:t> If you </a:t>
            </a:r>
            <a:r>
              <a:rPr lang="en-US" dirty="0"/>
              <a:t>have FFMPEG (</a:t>
            </a:r>
            <a:r>
              <a:rPr lang="en-US" dirty="0">
                <a:hlinkClick r:id="rId4"/>
              </a:rPr>
              <a:t>https://www.ffmpeg.org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) installed, open a terminal/command-prompt and type</a:t>
            </a:r>
          </a:p>
          <a:p>
            <a:pPr marL="789300" lvl="1" indent="-342900">
              <a:buFont typeface="+mj-lt"/>
              <a:buAutoNum type="alphaLcPeriod" startAt="3"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3"/>
            </a:pPr>
            <a:endParaRPr lang="en-US" dirty="0"/>
          </a:p>
          <a:p>
            <a:pPr marL="789300" lvl="1" indent="-342900">
              <a:buFont typeface="+mj-lt"/>
              <a:buAutoNum type="alphaLcPeriod" startAt="3"/>
            </a:pPr>
            <a:endParaRPr lang="en-US" dirty="0" smtClean="0"/>
          </a:p>
          <a:p>
            <a:pPr marL="446400" lvl="1" indent="0" algn="r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1400" i="1" dirty="0" smtClean="0"/>
              <a:t>(see </a:t>
            </a:r>
            <a:r>
              <a:rPr lang="de-DE" sz="1400" i="1" dirty="0">
                <a:hlinkClick r:id="rId5"/>
              </a:rPr>
              <a:t>https://</a:t>
            </a:r>
            <a:r>
              <a:rPr lang="de-DE" sz="1400" i="1" dirty="0" smtClean="0">
                <a:hlinkClick r:id="rId5"/>
              </a:rPr>
              <a:t>goo.gl/SW8mZR</a:t>
            </a:r>
            <a:r>
              <a:rPr lang="de-DE" sz="1400" i="1" dirty="0" smtClean="0"/>
              <a:t> </a:t>
            </a:r>
            <a:r>
              <a:rPr lang="en-US" sz="1400" i="1" dirty="0" smtClean="0"/>
              <a:t>)</a:t>
            </a:r>
            <a:endParaRPr lang="de-DE" sz="1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pic>
        <p:nvPicPr>
          <p:cNvPr id="7" name="aria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53571" y="1014338"/>
            <a:ext cx="6096079" cy="3207544"/>
          </a:xfrm>
          <a:prstGeom prst="rect">
            <a:avLst/>
          </a:prstGeom>
        </p:spPr>
      </p:pic>
      <p:sp>
        <p:nvSpPr>
          <p:cNvPr id="8" name="Textplatzhalter 5"/>
          <p:cNvSpPr txBox="1">
            <a:spLocks/>
          </p:cNvSpPr>
          <p:nvPr/>
        </p:nvSpPr>
        <p:spPr bwMode="auto">
          <a:xfrm>
            <a:off x="1777107" y="5447179"/>
            <a:ext cx="8160607" cy="430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ffmpeg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–r 25 –f image2 -s </a:t>
            </a:r>
            <a:r>
              <a:rPr lang="en-US" sz="1400" dirty="0" smtClean="0">
                <a:solidFill>
                  <a:srgbClr val="FFC000"/>
                </a:solidFill>
                <a:latin typeface="Lucida Console"/>
                <a:cs typeface="+mn-cs"/>
              </a:rPr>
              <a:t>1874x816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–I image_04d.jpg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vcodec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libx264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crf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15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pix_fmt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yuv420p </a:t>
            </a:r>
            <a:r>
              <a:rPr lang="en-US" sz="1400" dirty="0" smtClean="0">
                <a:solidFill>
                  <a:srgbClr val="FFC000"/>
                </a:solidFill>
                <a:latin typeface="Lucida Console"/>
                <a:cs typeface="+mn-cs"/>
              </a:rPr>
              <a:t>ariane.mp4</a:t>
            </a:r>
            <a:endParaRPr lang="en-US" sz="1400" dirty="0">
              <a:solidFill>
                <a:srgbClr val="FFC000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Final </a:t>
            </a:r>
            <a:r>
              <a:rPr lang="de-DE" sz="4000" dirty="0" err="1" smtClean="0"/>
              <a:t>Remarks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65019" y="2023248"/>
            <a:ext cx="11221200" cy="29907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Introduction to the </a:t>
            </a:r>
            <a:r>
              <a:rPr lang="en-US" b="1" dirty="0" err="1" smtClean="0"/>
              <a:t>TiGL</a:t>
            </a:r>
            <a:r>
              <a:rPr lang="en-US" b="1" dirty="0" smtClean="0"/>
              <a:t> Viewer Scripting API</a:t>
            </a:r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Hands 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CAD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Export with customized export options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Display shapes by UID and make screenshots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Make a video with camera movement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Final Remarks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51" y="1553692"/>
            <a:ext cx="6478800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7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main purpose of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 is quick debugging and customized visualization</a:t>
            </a:r>
          </a:p>
          <a:p>
            <a:r>
              <a:rPr lang="en-US" dirty="0" smtClean="0"/>
              <a:t>We add new functionality every now and then as new applications come to our minds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Outlook:</a:t>
            </a:r>
          </a:p>
          <a:p>
            <a:pPr lvl="1"/>
            <a:r>
              <a:rPr lang="en-US" dirty="0" smtClean="0"/>
              <a:t>Manipulate individual objects in the scene</a:t>
            </a:r>
          </a:p>
          <a:p>
            <a:pPr lvl="1"/>
            <a:r>
              <a:rPr lang="en-US" dirty="0" smtClean="0"/>
              <a:t>Change material and color of the objects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If you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 and find that useful functions are missing, please let us know!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79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967801" algn="l"/>
              </a:tabLst>
            </a:pP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Parameterization of trimmed NURBS geometries for mesh deformation, Workshop Univ. Cologne + DLR &gt; Martin Siggel  &gt; 04.10.2016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DLR.de  •  Chart </a:t>
            </a:r>
            <a:fld id="{18C7CB6D-895A-4F21-B0E7-2185F6FE5534}" type="slidenum">
              <a:rPr lang="en-US" noProof="0" smtClean="0"/>
              <a:pPr>
                <a:defRPr/>
              </a:pPr>
              <a:t>21</a:t>
            </a:fld>
            <a:endParaRPr lang="en-US" noProof="0" dirty="0"/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978" y="2300224"/>
            <a:ext cx="3003793" cy="28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498479" y="5490116"/>
            <a:ext cx="2286844" cy="584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jan.kleinert@dlr.de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martin.siggel@dlr.de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err="1" smtClean="0"/>
              <a:t>Introduction</a:t>
            </a:r>
            <a:r>
              <a:rPr lang="de-DE" sz="4000" dirty="0" smtClean="0"/>
              <a:t> </a:t>
            </a:r>
            <a:r>
              <a:rPr lang="de-DE" sz="4000" dirty="0" err="1" smtClean="0"/>
              <a:t>to</a:t>
            </a:r>
            <a:r>
              <a:rPr lang="de-DE" sz="4000" dirty="0" smtClean="0"/>
              <a:t> </a:t>
            </a:r>
            <a:r>
              <a:rPr lang="de-DE" sz="4000" dirty="0" err="1" smtClean="0"/>
              <a:t>the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TiGL</a:t>
            </a:r>
            <a:r>
              <a:rPr lang="de-DE" sz="4000" dirty="0" smtClean="0"/>
              <a:t> Viewer Scripting API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963" y="621482"/>
            <a:ext cx="11221200" cy="738000"/>
          </a:xfrm>
        </p:spPr>
        <p:txBody>
          <a:bodyPr/>
          <a:lstStyle/>
          <a:p>
            <a:r>
              <a:rPr lang="en-US" dirty="0" smtClean="0"/>
              <a:t>Introduction to the </a:t>
            </a:r>
            <a:r>
              <a:rPr lang="en-US" dirty="0" err="1" smtClean="0"/>
              <a:t>TiGL</a:t>
            </a:r>
            <a:r>
              <a:rPr lang="en-US" dirty="0" smtClean="0"/>
              <a:t> Viewer API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TiGL</a:t>
            </a:r>
            <a:r>
              <a:rPr lang="en-US" dirty="0" smtClean="0"/>
              <a:t> Viewer comes with a separate scripting API based on </a:t>
            </a:r>
            <a:r>
              <a:rPr lang="en-US" b="1" dirty="0" smtClean="0"/>
              <a:t>JavaScript</a:t>
            </a:r>
            <a:endParaRPr lang="en-US" dirty="0" smtClean="0"/>
          </a:p>
          <a:p>
            <a:endParaRPr lang="en-US" b="1" dirty="0"/>
          </a:p>
          <a:p>
            <a:pPr marL="0" indent="0">
              <a:buNone/>
            </a:pPr>
            <a:r>
              <a:rPr lang="en-US" dirty="0" smtClean="0"/>
              <a:t>It can be used for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Manipulating the visualization and creating screenshots and videos</a:t>
            </a:r>
          </a:p>
          <a:p>
            <a:pPr lvl="1"/>
            <a:r>
              <a:rPr lang="en-US" dirty="0" smtClean="0"/>
              <a:t>Drawing (sub-) shapes, points and vectors</a:t>
            </a:r>
          </a:p>
          <a:p>
            <a:pPr lvl="1"/>
            <a:r>
              <a:rPr lang="en-US" dirty="0" smtClean="0"/>
              <a:t>Accessing some of the basic </a:t>
            </a:r>
            <a:r>
              <a:rPr lang="en-US" dirty="0" err="1" smtClean="0"/>
              <a:t>TiGL</a:t>
            </a:r>
            <a:r>
              <a:rPr lang="en-US" dirty="0" smtClean="0"/>
              <a:t> API-functions</a:t>
            </a:r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1026" name="Picture 2" descr="Bildergebnis für javascri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51" y="415843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uldicon-video-newflap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84" t="2663" r="5599" b="4213"/>
          <a:stretch/>
        </p:blipFill>
        <p:spPr>
          <a:xfrm>
            <a:off x="8041803" y="3916738"/>
            <a:ext cx="3720195" cy="21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four ways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</a:t>
            </a:r>
          </a:p>
          <a:p>
            <a:pPr marL="0" indent="0">
              <a:buNone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Console in </a:t>
            </a:r>
            <a:r>
              <a:rPr lang="en-US" dirty="0" err="1" smtClean="0"/>
              <a:t>TiGL</a:t>
            </a:r>
            <a:r>
              <a:rPr lang="en-US" dirty="0" smtClean="0"/>
              <a:t> Viewer (</a:t>
            </a:r>
            <a:r>
              <a:rPr lang="en-US" b="1" dirty="0" err="1" smtClean="0"/>
              <a:t>Alt+C</a:t>
            </a:r>
            <a:r>
              <a:rPr lang="en-US" b="1" dirty="0" smtClean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View </a:t>
            </a:r>
            <a:r>
              <a:rPr lang="en-US" b="1" dirty="0" smtClean="0">
                <a:sym typeface="Wingdings" panose="05000000000000000000" pitchFamily="2" charset="2"/>
              </a:rPr>
              <a:t> Display  Console</a:t>
            </a:r>
            <a:r>
              <a:rPr lang="en-US" dirty="0" smtClean="0"/>
              <a:t>) and enter commands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Console in </a:t>
            </a:r>
            <a:r>
              <a:rPr lang="en-US" dirty="0" err="1" smtClean="0"/>
              <a:t>TiGL</a:t>
            </a:r>
            <a:r>
              <a:rPr lang="en-US" dirty="0" smtClean="0"/>
              <a:t> Viewer (</a:t>
            </a:r>
            <a:r>
              <a:rPr lang="en-US" b="1" dirty="0" err="1" smtClean="0"/>
              <a:t>Alt+C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View </a:t>
            </a:r>
            <a:r>
              <a:rPr lang="en-US" b="1" dirty="0">
                <a:sym typeface="Wingdings" panose="05000000000000000000" pitchFamily="2" charset="2"/>
              </a:rPr>
              <a:t> Display  Console</a:t>
            </a:r>
            <a:r>
              <a:rPr lang="en-US" dirty="0" smtClean="0"/>
              <a:t>) and enter: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Press </a:t>
            </a:r>
            <a:r>
              <a:rPr lang="en-US" b="1" dirty="0" smtClean="0"/>
              <a:t>File </a:t>
            </a:r>
            <a:r>
              <a:rPr lang="en-US" b="1" dirty="0" smtClean="0">
                <a:sym typeface="Wingdings" panose="05000000000000000000" pitchFamily="2" charset="2"/>
              </a:rPr>
              <a:t> Open Script </a:t>
            </a:r>
            <a:r>
              <a:rPr lang="en-US" dirty="0" smtClean="0">
                <a:sym typeface="Wingdings" panose="05000000000000000000" pitchFamily="2" charset="2"/>
              </a:rPr>
              <a:t>and select a </a:t>
            </a:r>
            <a:r>
              <a:rPr lang="en-US" dirty="0" err="1" smtClean="0">
                <a:sym typeface="Wingdings" panose="05000000000000000000" pitchFamily="2" charset="2"/>
              </a:rPr>
              <a:t>javascript</a:t>
            </a:r>
            <a:r>
              <a:rPr lang="en-US" dirty="0" smtClean="0">
                <a:sym typeface="Wingdings" panose="05000000000000000000" pitchFamily="2" charset="2"/>
              </a:rPr>
              <a:t> file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Directly start </a:t>
            </a:r>
            <a:r>
              <a:rPr lang="en-US" dirty="0" err="1" smtClean="0">
                <a:sym typeface="Wingdings" panose="05000000000000000000" pitchFamily="2" charset="2"/>
              </a:rPr>
              <a:t>TiGL</a:t>
            </a:r>
            <a:r>
              <a:rPr lang="en-US" dirty="0" smtClean="0">
                <a:sym typeface="Wingdings" panose="05000000000000000000" pitchFamily="2" charset="2"/>
              </a:rPr>
              <a:t> Viewer from a terminal/command-prompt with a </a:t>
            </a:r>
            <a:r>
              <a:rPr lang="en-US" dirty="0" err="1" smtClean="0">
                <a:sym typeface="Wingdings" panose="05000000000000000000" pitchFamily="2" charset="2"/>
              </a:rPr>
              <a:t>javascript</a:t>
            </a:r>
            <a:r>
              <a:rPr lang="en-US" dirty="0" smtClean="0">
                <a:sym typeface="Wingdings" panose="05000000000000000000" pitchFamily="2" charset="2"/>
              </a:rPr>
              <a:t> file: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sp>
        <p:nvSpPr>
          <p:cNvPr id="6" name="Rechteck 5"/>
          <p:cNvSpPr/>
          <p:nvPr/>
        </p:nvSpPr>
        <p:spPr>
          <a:xfrm>
            <a:off x="1024255" y="3348494"/>
            <a:ext cx="7377588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&gt;&gt;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app.openScript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(“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myAwesomeTiGLViewerScript.js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”)</a:t>
            </a:r>
            <a:endParaRPr lang="en-US" dirty="0" smtClean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24255" y="5292710"/>
            <a:ext cx="9969876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D:\tiglhome\tiglviewer-3.exe --script 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myAwesomeTiGLViewerScript.js</a:t>
            </a:r>
            <a:endParaRPr lang="en-US" dirty="0" smtClean="0">
              <a:solidFill>
                <a:srgbClr val="FFC000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301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 txBox="1">
            <a:spLocks/>
          </p:cNvSpPr>
          <p:nvPr/>
        </p:nvSpPr>
        <p:spPr bwMode="auto">
          <a:xfrm>
            <a:off x="486000" y="1324042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and draw point on wing: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100" b="1" dirty="0"/>
          </a:p>
          <a:p>
            <a:r>
              <a:rPr lang="en-US" dirty="0" smtClean="0"/>
              <a:t>Draw the first wing: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 smtClean="0"/>
              <a:t>Show top view and fit screen:</a:t>
            </a:r>
          </a:p>
          <a:p>
            <a:endParaRPr lang="en-US" sz="1000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Make a screenshot</a:t>
            </a:r>
          </a:p>
          <a:p>
            <a:endParaRPr lang="en-US" dirty="0" smtClean="0"/>
          </a:p>
          <a:p>
            <a:endParaRPr lang="en-US" sz="1200" dirty="0"/>
          </a:p>
          <a:p>
            <a:endParaRPr lang="en-US" dirty="0" smtClean="0"/>
          </a:p>
          <a:p>
            <a:pPr marL="1789200" lvl="4" indent="0" algn="r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Hint: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help(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tigl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)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to get a list of available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TiGL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 functions.</a:t>
            </a:r>
          </a:p>
          <a:p>
            <a:pPr marL="1789200" lvl="4" indent="0" algn="r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Hint: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help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/>
                <a:cs typeface="+mn-cs"/>
              </a:rPr>
              <a:t>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to display 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</a:rPr>
              <a:t>this information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in the Console.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how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81013" y="1629594"/>
            <a:ext cx="11220450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 &gt;&gt; p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=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tigl.wingGetUpperPoint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(1,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3,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0.5, 0.5);</a:t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drawPoint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(p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0" name="Textplatzhalter 5"/>
          <p:cNvSpPr txBox="1">
            <a:spLocks/>
          </p:cNvSpPr>
          <p:nvPr/>
        </p:nvSpPr>
        <p:spPr bwMode="auto">
          <a:xfrm>
            <a:off x="480963" y="2731780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uid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=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tigl.wingGetUID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(1);</a:t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drawShape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tigl.getShape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uid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));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1" name="Textplatzhalter 5"/>
          <p:cNvSpPr txBox="1">
            <a:spLocks/>
          </p:cNvSpPr>
          <p:nvPr/>
        </p:nvSpPr>
        <p:spPr bwMode="auto">
          <a:xfrm>
            <a:off x="480963" y="3861842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app.viewer.viewTop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();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/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app.viewer.fitAll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2" name="Textplatzhalter 5"/>
          <p:cNvSpPr txBox="1">
            <a:spLocks/>
          </p:cNvSpPr>
          <p:nvPr/>
        </p:nvSpPr>
        <p:spPr bwMode="auto">
          <a:xfrm>
            <a:off x="480963" y="5036036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('image.png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'); </a:t>
            </a:r>
            <a:r>
              <a:rPr lang="de-DE" sz="1600" dirty="0" smtClean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//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PNG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image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,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white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background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/>
            </a:r>
            <a:b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('image.jpg',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false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); 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//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JPEG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image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,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current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background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Lucida Console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r="34578"/>
          <a:stretch/>
        </p:blipFill>
        <p:spPr>
          <a:xfrm>
            <a:off x="6889675" y="1345796"/>
            <a:ext cx="2279344" cy="105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4" r="48252"/>
          <a:stretch/>
        </p:blipFill>
        <p:spPr>
          <a:xfrm>
            <a:off x="10171049" y="2397458"/>
            <a:ext cx="1188011" cy="11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0" r="36597"/>
          <a:stretch/>
        </p:blipFill>
        <p:spPr>
          <a:xfrm>
            <a:off x="7249715" y="3454993"/>
            <a:ext cx="1584176" cy="130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9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tigl</a:t>
            </a:r>
            <a:r>
              <a:rPr lang="en-US" dirty="0" smtClean="0"/>
              <a:t>, app, viewer and scene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41562"/>
            <a:ext cx="11221200" cy="4338000"/>
          </a:xfrm>
        </p:spPr>
        <p:txBody>
          <a:bodyPr/>
          <a:lstStyle/>
          <a:p>
            <a:r>
              <a:rPr lang="en-US" dirty="0" smtClean="0"/>
              <a:t>The API consists of </a:t>
            </a:r>
            <a:r>
              <a:rPr lang="en-US" b="1" dirty="0" smtClean="0"/>
              <a:t>four </a:t>
            </a:r>
            <a:r>
              <a:rPr lang="en-US" b="1" dirty="0" err="1" smtClean="0"/>
              <a:t>javascript</a:t>
            </a:r>
            <a:r>
              <a:rPr lang="en-US" b="1" dirty="0" smtClean="0"/>
              <a:t> objects </a:t>
            </a:r>
            <a:r>
              <a:rPr lang="en-US" dirty="0" smtClean="0"/>
              <a:t>and a few </a:t>
            </a:r>
            <a:r>
              <a:rPr lang="en-US" b="1" dirty="0" smtClean="0"/>
              <a:t>global definitions </a:t>
            </a:r>
            <a:r>
              <a:rPr lang="en-US" i="1" dirty="0" smtClean="0"/>
              <a:t>(e.g. a Point3d class)</a:t>
            </a:r>
          </a:p>
          <a:p>
            <a:endParaRPr lang="en-US" b="1" dirty="0" smtClean="0"/>
          </a:p>
          <a:p>
            <a:pPr marL="0" indent="0">
              <a:buNone/>
            </a:pPr>
            <a:r>
              <a:rPr lang="en-US" sz="2800" b="1" dirty="0" err="1">
                <a:latin typeface="Lucida Console"/>
              </a:rPr>
              <a:t>tigl</a:t>
            </a:r>
            <a:endParaRPr lang="en-US" b="1" dirty="0"/>
          </a:p>
          <a:p>
            <a:pPr lvl="1"/>
            <a:r>
              <a:rPr lang="en-US" sz="1600" dirty="0"/>
              <a:t>A selection of the basic </a:t>
            </a:r>
            <a:r>
              <a:rPr lang="en-US" sz="1600" dirty="0" err="1"/>
              <a:t>TiGL</a:t>
            </a:r>
            <a:r>
              <a:rPr lang="en-US" sz="1600" dirty="0"/>
              <a:t> API </a:t>
            </a:r>
            <a:r>
              <a:rPr lang="en-US" sz="1600" dirty="0" smtClean="0"/>
              <a:t>functions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800" b="1" dirty="0">
                <a:latin typeface="Lucida Console"/>
              </a:rPr>
              <a:t>app</a:t>
            </a:r>
            <a:endParaRPr lang="en-US" b="1" dirty="0"/>
          </a:p>
          <a:p>
            <a:pPr lvl="1"/>
            <a:r>
              <a:rPr lang="en-US" sz="1600" dirty="0" smtClean="0"/>
              <a:t>Open </a:t>
            </a:r>
            <a:r>
              <a:rPr lang="en-US" sz="1600" dirty="0"/>
              <a:t>CPACS files or </a:t>
            </a:r>
            <a:r>
              <a:rPr lang="en-US" sz="1600" dirty="0" err="1"/>
              <a:t>TiGLViewer</a:t>
            </a:r>
            <a:r>
              <a:rPr lang="en-US" sz="1600" dirty="0"/>
              <a:t> Scripts, </a:t>
            </a:r>
            <a:r>
              <a:rPr lang="en-US" sz="1600" dirty="0" smtClean="0"/>
              <a:t>close </a:t>
            </a:r>
            <a:r>
              <a:rPr lang="en-US" sz="1600" dirty="0"/>
              <a:t>the application, </a:t>
            </a:r>
            <a:r>
              <a:rPr lang="en-US" sz="1600" dirty="0" smtClean="0"/>
              <a:t>get </a:t>
            </a:r>
            <a:r>
              <a:rPr lang="en-US" sz="1600" dirty="0"/>
              <a:t>the </a:t>
            </a:r>
            <a:r>
              <a:rPr lang="en-US" sz="1600" dirty="0">
                <a:latin typeface="Lucida Console"/>
              </a:rPr>
              <a:t>viewer</a:t>
            </a:r>
            <a:r>
              <a:rPr lang="en-US" sz="1600" dirty="0"/>
              <a:t> and </a:t>
            </a:r>
            <a:r>
              <a:rPr lang="en-US" sz="1600" dirty="0">
                <a:latin typeface="Lucida Console"/>
              </a:rPr>
              <a:t>scene</a:t>
            </a:r>
            <a:r>
              <a:rPr lang="en-US" sz="1600" dirty="0"/>
              <a:t> objects</a:t>
            </a:r>
          </a:p>
          <a:p>
            <a:pPr lvl="1"/>
            <a:r>
              <a:rPr lang="en-US" sz="1600" dirty="0" smtClean="0"/>
              <a:t>Derived from </a:t>
            </a:r>
            <a:r>
              <a:rPr lang="en-US" sz="1600" dirty="0" err="1"/>
              <a:t>Qt’s</a:t>
            </a:r>
            <a:r>
              <a:rPr lang="en-US" sz="1600" dirty="0"/>
              <a:t> </a:t>
            </a:r>
            <a:r>
              <a:rPr lang="en-US" sz="1600" dirty="0" err="1">
                <a:latin typeface="Lucida Console"/>
              </a:rPr>
              <a:t>QMainWindow</a:t>
            </a:r>
            <a:r>
              <a:rPr lang="en-US" sz="1600" dirty="0"/>
              <a:t> </a:t>
            </a:r>
            <a:r>
              <a:rPr lang="en-US" sz="1600" dirty="0" smtClean="0"/>
              <a:t>class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800" b="1" dirty="0" err="1">
                <a:latin typeface="Lucida Console"/>
              </a:rPr>
              <a:t>app.viewer</a:t>
            </a:r>
            <a:endParaRPr lang="en-US" b="1" dirty="0"/>
          </a:p>
          <a:p>
            <a:pPr lvl="1"/>
            <a:r>
              <a:rPr lang="en-US" sz="1600" dirty="0" smtClean="0"/>
              <a:t>Change </a:t>
            </a:r>
            <a:r>
              <a:rPr lang="en-US" sz="1600" dirty="0"/>
              <a:t>the camera position, </a:t>
            </a:r>
            <a:r>
              <a:rPr lang="en-US" sz="1600" dirty="0" smtClean="0"/>
              <a:t>zoom, pan, make </a:t>
            </a:r>
            <a:r>
              <a:rPr lang="en-US" sz="1600" dirty="0"/>
              <a:t>screenshots…</a:t>
            </a:r>
          </a:p>
          <a:p>
            <a:pPr lvl="1"/>
            <a:r>
              <a:rPr lang="en-US" sz="1600" dirty="0"/>
              <a:t>Derived from </a:t>
            </a:r>
            <a:r>
              <a:rPr lang="en-US" sz="1600" dirty="0" err="1"/>
              <a:t>Qt’s</a:t>
            </a:r>
            <a:r>
              <a:rPr lang="en-US" sz="1600" dirty="0"/>
              <a:t> </a:t>
            </a:r>
            <a:r>
              <a:rPr lang="en-US" sz="1600" dirty="0" err="1">
                <a:latin typeface="Lucida Console"/>
              </a:rPr>
              <a:t>QWidget</a:t>
            </a:r>
            <a:r>
              <a:rPr lang="en-US" sz="1600" dirty="0"/>
              <a:t> </a:t>
            </a:r>
            <a:r>
              <a:rPr lang="en-US" sz="1600" dirty="0" smtClean="0"/>
              <a:t>class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800" b="1" dirty="0" err="1" smtClean="0">
                <a:latin typeface="Lucida Console"/>
              </a:rPr>
              <a:t>app.scene</a:t>
            </a:r>
            <a:endParaRPr lang="en-US" b="1" dirty="0"/>
          </a:p>
          <a:p>
            <a:pPr lvl="1"/>
            <a:r>
              <a:rPr lang="en-US" sz="1600" dirty="0" smtClean="0"/>
              <a:t>Display objects, turn grid on and off, change the objects appearance, draw points and vectors, …</a:t>
            </a:r>
            <a:endParaRPr lang="en-US" dirty="0" smtClean="0"/>
          </a:p>
          <a:p>
            <a:endParaRPr lang="en-US" b="1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8" name="Abgerundetes Rechteck 7"/>
          <p:cNvSpPr/>
          <p:nvPr/>
        </p:nvSpPr>
        <p:spPr>
          <a:xfrm>
            <a:off x="336947" y="1989634"/>
            <a:ext cx="11521280" cy="79208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336947" y="2997746"/>
            <a:ext cx="11521280" cy="93610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336947" y="4221882"/>
            <a:ext cx="11521280" cy="93610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336947" y="5446018"/>
            <a:ext cx="11521280" cy="79208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TiGL</a:t>
            </a:r>
            <a:r>
              <a:rPr lang="de-DE" dirty="0"/>
              <a:t> Interface </a:t>
            </a:r>
            <a:r>
              <a:rPr lang="de-DE" u="sng" dirty="0" err="1">
                <a:latin typeface="Lucida Console"/>
              </a:rPr>
              <a:t>tigl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6259659" cy="4338000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 </a:t>
            </a:r>
            <a:r>
              <a:rPr lang="de-DE" sz="1200" dirty="0"/>
              <a:t>   </a:t>
            </a:r>
            <a:r>
              <a:rPr lang="de-DE" sz="1200" dirty="0" err="1"/>
              <a:t>getWingCount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getVersion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componentGetHashCode</a:t>
            </a:r>
            <a:r>
              <a:rPr lang="de-DE" sz="1200" dirty="0"/>
              <a:t>(</a:t>
            </a:r>
            <a:r>
              <a:rPr lang="de-DE" sz="1200" dirty="0" err="1"/>
              <a:t>componentUID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exportComponent</a:t>
            </a:r>
            <a:r>
              <a:rPr lang="de-DE" sz="1200" dirty="0"/>
              <a:t>(</a:t>
            </a:r>
            <a:r>
              <a:rPr lang="de-DE" sz="1200" dirty="0" err="1"/>
              <a:t>uid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exportConfiguration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fuseAllShapes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exportFusedWingFuselageIGES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exportIGES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exportSTEP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exportFusedSTEP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exportMeshedFuselageSTL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exportMeshedFuselageVTKByIndex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exportMeshedFuselageVTKByUID</a:t>
            </a:r>
            <a:r>
              <a:rPr lang="de-DE" sz="1200" dirty="0"/>
              <a:t>(</a:t>
            </a:r>
            <a:r>
              <a:rPr lang="de-DE" sz="1200" dirty="0" err="1"/>
              <a:t>fuselageUID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setExportOptions</a:t>
            </a:r>
            <a:r>
              <a:rPr lang="de-DE" sz="1200" dirty="0"/>
              <a:t>(</a:t>
            </a:r>
            <a:r>
              <a:rPr lang="de-DE" sz="1200" dirty="0" err="1"/>
              <a:t>exporter</a:t>
            </a:r>
            <a:r>
              <a:rPr lang="de-DE" sz="1200" dirty="0"/>
              <a:t>, </a:t>
            </a:r>
            <a:r>
              <a:rPr lang="de-DE" sz="1200" dirty="0" err="1"/>
              <a:t>optionName</a:t>
            </a:r>
            <a:r>
              <a:rPr lang="de-DE" sz="1200" dirty="0"/>
              <a:t>, </a:t>
            </a:r>
            <a:r>
              <a:rPr lang="de-DE" sz="1200" dirty="0" err="1"/>
              <a:t>optionValue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fuselageGetUID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fuselageGetCircumference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, </a:t>
            </a:r>
            <a:r>
              <a:rPr lang="de-DE" sz="1200" dirty="0" err="1"/>
              <a:t>eta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fuselageGetPoint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, </a:t>
            </a:r>
            <a:r>
              <a:rPr lang="de-DE" sz="1200" dirty="0" err="1"/>
              <a:t>eta</a:t>
            </a:r>
            <a:r>
              <a:rPr lang="de-DE" sz="1200" dirty="0"/>
              <a:t>, </a:t>
            </a:r>
            <a:r>
              <a:rPr lang="de-DE" sz="1200" dirty="0" err="1"/>
              <a:t>zeta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fuselageGetSegmentUID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fuselageGetSegmentVolume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getFuselageCount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fuselageGetSegmentCount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5814592" y="1324042"/>
            <a:ext cx="6259659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wingGetUpperPoint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wingGetUID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wingGetLowerPoint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wingGetUpperPointAtDirection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, </a:t>
            </a:r>
            <a:r>
              <a:rPr lang="de-DE" sz="1200" dirty="0" err="1" smtClean="0"/>
              <a:t>dirx</a:t>
            </a:r>
            <a:r>
              <a:rPr lang="de-DE" sz="1200" dirty="0" smtClean="0"/>
              <a:t>, </a:t>
            </a:r>
            <a:r>
              <a:rPr lang="de-DE" sz="1200" dirty="0" err="1" smtClean="0"/>
              <a:t>diry</a:t>
            </a:r>
            <a:r>
              <a:rPr lang="de-DE" sz="1200" dirty="0" smtClean="0"/>
              <a:t>, </a:t>
            </a:r>
            <a:r>
              <a:rPr lang="de-DE" sz="1200" dirty="0" err="1" smtClean="0"/>
              <a:t>dirz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wingGetLowerPointAtDirection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, </a:t>
            </a:r>
            <a:r>
              <a:rPr lang="de-DE" sz="1200" dirty="0" err="1" smtClean="0"/>
              <a:t>dirx</a:t>
            </a:r>
            <a:r>
              <a:rPr lang="de-DE" sz="1200" dirty="0" smtClean="0"/>
              <a:t>, </a:t>
            </a:r>
            <a:r>
              <a:rPr lang="de-DE" sz="1200" dirty="0" err="1" smtClean="0"/>
              <a:t>diry</a:t>
            </a:r>
            <a:r>
              <a:rPr lang="de-DE" sz="1200" dirty="0" smtClean="0"/>
              <a:t>, </a:t>
            </a:r>
            <a:r>
              <a:rPr lang="de-DE" sz="1200" dirty="0" err="1" smtClean="0"/>
              <a:t>dirz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wingGetChordPoint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wingGetChordNormal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wingComponentSegmentGetPoint</a:t>
            </a:r>
            <a:r>
              <a:rPr lang="de-DE" sz="1200" dirty="0" smtClean="0"/>
              <a:t>(</a:t>
            </a:r>
            <a:r>
              <a:rPr lang="de-DE" sz="1200" dirty="0" err="1" smtClean="0"/>
              <a:t>compSegUID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wingGetSegmentCount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wingGetSegmentUID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wingGetSpan</a:t>
            </a:r>
            <a:r>
              <a:rPr lang="de-DE" sz="1200" dirty="0" smtClean="0"/>
              <a:t>(</a:t>
            </a:r>
            <a:r>
              <a:rPr lang="de-DE" sz="1200" dirty="0" err="1" smtClean="0"/>
              <a:t>wingUID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wingGetSegmentVolume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getErrorString</a:t>
            </a:r>
            <a:r>
              <a:rPr lang="de-DE" sz="1200" dirty="0" smtClean="0"/>
              <a:t>(</a:t>
            </a:r>
            <a:r>
              <a:rPr lang="de-DE" sz="1200" dirty="0" err="1" smtClean="0"/>
              <a:t>errorCode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getShape</a:t>
            </a:r>
            <a:r>
              <a:rPr lang="de-DE" sz="1200" dirty="0" smtClean="0"/>
              <a:t>(</a:t>
            </a:r>
            <a:r>
              <a:rPr lang="de-DE" sz="1200" dirty="0" err="1" smtClean="0"/>
              <a:t>uid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200" dirty="0" smtClean="0"/>
              <a:t>The </a:t>
            </a:r>
            <a:r>
              <a:rPr lang="de-DE" sz="1200" dirty="0" err="1" smtClean="0"/>
              <a:t>following</a:t>
            </a:r>
            <a:r>
              <a:rPr lang="de-DE" sz="1200" dirty="0" smtClean="0"/>
              <a:t> </a:t>
            </a:r>
            <a:r>
              <a:rPr lang="de-DE" sz="1200" dirty="0" err="1" smtClean="0"/>
              <a:t>properties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defined</a:t>
            </a:r>
            <a:r>
              <a:rPr lang="de-DE" sz="1200" dirty="0" smtClean="0"/>
              <a:t>:</a:t>
            </a:r>
            <a:br>
              <a:rPr lang="de-DE" sz="1200" dirty="0" smtClean="0"/>
            </a:br>
            <a:endParaRPr lang="de-DE" sz="1200" dirty="0" smtClean="0"/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version</a:t>
            </a:r>
            <a:endParaRPr lang="de-DE" sz="120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2376264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tigl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windowInitialized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openFile</a:t>
            </a:r>
            <a:r>
              <a:rPr lang="en-US" sz="1400" dirty="0"/>
              <a:t>(</a:t>
            </a:r>
            <a:r>
              <a:rPr lang="en-US" sz="1400" dirty="0" err="1"/>
              <a:t>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openScript</a:t>
            </a:r>
            <a:r>
              <a:rPr lang="en-US" sz="1400" dirty="0"/>
              <a:t>(</a:t>
            </a:r>
            <a:r>
              <a:rPr lang="en-US" sz="1400" dirty="0" err="1"/>
              <a:t>scriptFileName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saveFile</a:t>
            </a:r>
            <a:r>
              <a:rPr lang="en-US" sz="1400" dirty="0"/>
              <a:t>(</a:t>
            </a:r>
            <a:r>
              <a:rPr lang="en-US" sz="1400" dirty="0" err="1"/>
              <a:t>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closeConfiguration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getViewer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getScene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getDocument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following properties are defined: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    viewer</a:t>
            </a:r>
          </a:p>
          <a:p>
            <a:pPr marL="0" indent="0">
              <a:buNone/>
            </a:pPr>
            <a:r>
              <a:rPr lang="en-US" sz="1400" dirty="0"/>
              <a:t>    scene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2376264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57027" y="5013969"/>
            <a:ext cx="54181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+ some additional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Qt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related functions and properties</a:t>
            </a:r>
            <a:endParaRPr lang="de-DE" i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1318</Words>
  <Application>Microsoft Office PowerPoint</Application>
  <PresentationFormat>Benutzerdefiniert</PresentationFormat>
  <Paragraphs>419</Paragraphs>
  <Slides>21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DLR-Präsentation 16:9 Englisch</vt:lpstr>
      <vt:lpstr>1. TiGL Workshop – TiGL Viewer Scripting API + Hands On </vt:lpstr>
      <vt:lpstr>Contents</vt:lpstr>
      <vt:lpstr>Introduction to the  TiGL Viewer Scripting API</vt:lpstr>
      <vt:lpstr>Introduction to the TiGL Viewer API</vt:lpstr>
      <vt:lpstr>How to use the TiGL Viewer Scripting API</vt:lpstr>
      <vt:lpstr>Some examples how to use the TiGL Viewer Scripting API:</vt:lpstr>
      <vt:lpstr>tigl, app, viewer and scene</vt:lpstr>
      <vt:lpstr>The TiGL Interface tigl class provides the following methods:</vt:lpstr>
      <vt:lpstr>The TiGL Viewer Application class app provides the following methods:</vt:lpstr>
      <vt:lpstr>The TiGL Viewer Application class app.viewer provides the following methods:</vt:lpstr>
      <vt:lpstr>The TiGL Viewer Application class app.scene provides the following methods:</vt:lpstr>
      <vt:lpstr>CAD Exports</vt:lpstr>
      <vt:lpstr>Default values for the CAD export options</vt:lpstr>
      <vt:lpstr>Camera Positioning</vt:lpstr>
      <vt:lpstr>Hands On</vt:lpstr>
      <vt:lpstr>Task 1: Customized VTK export</vt:lpstr>
      <vt:lpstr>Task 2: Display subshapes and make a screenshot</vt:lpstr>
      <vt:lpstr>Task 3: Make an animated video</vt:lpstr>
      <vt:lpstr>Final Remarks</vt:lpstr>
      <vt:lpstr>Final Remarks</vt:lpstr>
      <vt:lpstr>Questions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Kleinert, Jan</dc:creator>
  <cp:lastModifiedBy>Kleinert, Jan</cp:lastModifiedBy>
  <cp:revision>146</cp:revision>
  <dcterms:created xsi:type="dcterms:W3CDTF">2012-06-19T06:51:55Z</dcterms:created>
  <dcterms:modified xsi:type="dcterms:W3CDTF">2018-09-10T21:17:01Z</dcterms:modified>
</cp:coreProperties>
</file>